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600" r:id="rId3"/>
    <p:sldId id="595" r:id="rId4"/>
    <p:sldId id="614" r:id="rId5"/>
    <p:sldId id="596" r:id="rId6"/>
    <p:sldId id="615" r:id="rId7"/>
    <p:sldId id="616" r:id="rId8"/>
    <p:sldId id="617" r:id="rId9"/>
    <p:sldId id="61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E35"/>
    <a:srgbClr val="AA1CAC"/>
    <a:srgbClr val="9F0927"/>
    <a:srgbClr val="333333"/>
    <a:srgbClr val="E8E8E8"/>
    <a:srgbClr val="4C4C4C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5" autoAdjust="0"/>
    <p:restoredTop sz="90929"/>
  </p:normalViewPr>
  <p:slideViewPr>
    <p:cSldViewPr>
      <p:cViewPr>
        <p:scale>
          <a:sx n="75" d="100"/>
          <a:sy n="75" d="100"/>
        </p:scale>
        <p:origin x="-8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C0CCA-E64B-BC43-9B00-842A1BE220FF}" type="datetimeFigureOut">
              <a:rPr lang="en-US" smtClean="0"/>
              <a:pPr/>
              <a:t>8/5/13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CDFBE-1884-2345-9F43-E815DB7D8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3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1294FB-E48F-CA4E-98CA-ECE286BE0314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8" name="Picture 7" descr="cu_logo_sml_150_ppt.jpg                                        000B7307&#10;MPF28 Panther                  BD8AC844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F564B5-9628-C34F-B5F1-4D0B6443DEC0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9600" y="1223963"/>
            <a:ext cx="2032000" cy="5024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2013" y="1223963"/>
            <a:ext cx="5945187" cy="5024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EA49AB-EEA4-ED4C-8BC0-67E7489094E3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fld id="{71F14110-015E-3A47-AD7E-20A8891434D5}" type="slidenum">
              <a:rPr lang="en-US" smtClean="0"/>
              <a:pPr/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24A9F8-E035-914B-A1D9-2A124430ADFB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013" y="2527300"/>
            <a:ext cx="3810000" cy="372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4413" y="2527300"/>
            <a:ext cx="3810000" cy="372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BDA75B-AE8A-2A43-AF3F-C749E33BB16E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C12A29-CBB1-AA44-8278-902BA5814511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1C8758-2347-C745-AEDB-F0A85ACC7C87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540599A-5E74-D341-93BC-D6E0A2F3C0FD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4D12A13-77FF-2D47-BACF-E2486F445C4A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5E6A3B-4AE2-284D-BB21-F0A83E59A151}" type="slidenum">
              <a:rPr lang="en-US"/>
              <a:pPr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7724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09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EABCEA1C-C5A6-2E48-8F54-289772F73789}" type="slidenum">
              <a:rPr lang="en-US" smtClean="0"/>
              <a:pPr/>
              <a:t>‹#›</a:t>
            </a:fld>
            <a:endParaRPr lang="en-US" sz="1400"/>
          </a:p>
        </p:txBody>
      </p:sp>
      <p:pic>
        <p:nvPicPr>
          <p:cNvPr id="7" name="Picture 6" descr="cu_logo_sml_150_ppt.jpg                                        000B7307&#10;MPF28 Panther                  BD8AC844: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9810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9F092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FFFF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ants.nih.gov/grants/peer/reviewer_guidelines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98107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839200" cy="1470025"/>
          </a:xfrm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</a:rPr>
              <a:t>Responding to </a:t>
            </a:r>
            <a:r>
              <a:rPr lang="en-US" sz="3600" dirty="0" smtClean="0">
                <a:solidFill>
                  <a:srgbClr val="FFFFFF"/>
                </a:solidFill>
              </a:rPr>
              <a:t>NIH Grant </a:t>
            </a:r>
            <a:r>
              <a:rPr lang="en-US" sz="3600" dirty="0" smtClean="0">
                <a:solidFill>
                  <a:srgbClr val="FFFFFF"/>
                </a:solidFill>
              </a:rPr>
              <a:t>Reviews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8382000" cy="1752600"/>
          </a:xfrm>
        </p:spPr>
        <p:txBody>
          <a:bodyPr/>
          <a:lstStyle/>
          <a:p>
            <a:r>
              <a:rPr lang="en-US" dirty="0" smtClean="0"/>
              <a:t>Christopher J. Hernandez, Ph.D.</a:t>
            </a:r>
          </a:p>
          <a:p>
            <a:r>
              <a:rPr lang="en-US" sz="2400" dirty="0" smtClean="0"/>
              <a:t>Associate Professor</a:t>
            </a:r>
          </a:p>
          <a:p>
            <a:r>
              <a:rPr lang="en-US" sz="2400" dirty="0" smtClean="0"/>
              <a:t>Sibley School of Mechanical and Aerospace Engineering</a:t>
            </a:r>
          </a:p>
          <a:p>
            <a:r>
              <a:rPr lang="en-US" sz="2400" dirty="0" smtClean="0"/>
              <a:t>Department of Biomedical Engineering</a:t>
            </a:r>
          </a:p>
          <a:p>
            <a:r>
              <a:rPr lang="en-US" sz="2400" dirty="0" smtClean="0"/>
              <a:t>Cornell University</a:t>
            </a:r>
          </a:p>
          <a:p>
            <a:r>
              <a:rPr lang="en-US" sz="2400" dirty="0" smtClean="0"/>
              <a:t>Adjunct Assistant Scientist, Hospital for Special Surgery</a:t>
            </a:r>
            <a:endParaRPr lang="en-US" sz="2400" dirty="0"/>
          </a:p>
        </p:txBody>
      </p:sp>
      <p:pic>
        <p:nvPicPr>
          <p:cNvPr id="7" name="Picture 6" descr="CUHSSBe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768" y="5791200"/>
            <a:ext cx="1119232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6211669"/>
            <a:ext cx="2582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FFFFFF"/>
                </a:solidFill>
              </a:rPr>
              <a:t>Cornell –HSS</a:t>
            </a:r>
          </a:p>
          <a:p>
            <a:pPr algn="r"/>
            <a:r>
              <a:rPr lang="en-US" sz="1800" dirty="0" smtClean="0">
                <a:solidFill>
                  <a:srgbClr val="FFFFFF"/>
                </a:solidFill>
              </a:rPr>
              <a:t>Program in Biomechanics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096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hernandezresearch.com</a:t>
            </a:r>
            <a:endParaRPr lang="en-US" sz="2800" dirty="0"/>
          </a:p>
        </p:txBody>
      </p:sp>
      <p:pic>
        <p:nvPicPr>
          <p:cNvPr id="11" name="Picture 10" descr="FlyingSkelet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91200"/>
            <a:ext cx="1058859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1143000"/>
          </a:xfrm>
        </p:spPr>
        <p:txBody>
          <a:bodyPr/>
          <a:lstStyle/>
          <a:p>
            <a:r>
              <a:rPr lang="en-US" sz="4000" dirty="0" smtClean="0"/>
              <a:t>Hernandez Grant Writing Strategy</a:t>
            </a:r>
            <a:endParaRPr lang="en-US" sz="40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r>
              <a:rPr lang="en-US" sz="3600" dirty="0" smtClean="0"/>
              <a:t>Get Grant  If I don’t get grant:</a:t>
            </a:r>
            <a:endParaRPr lang="en-US" sz="3600" dirty="0"/>
          </a:p>
          <a:p>
            <a:endParaRPr lang="en-US" sz="3200" dirty="0" smtClean="0"/>
          </a:p>
          <a:p>
            <a:r>
              <a:rPr lang="en-US" sz="3200" dirty="0" smtClean="0"/>
              <a:t>Get </a:t>
            </a:r>
            <a:r>
              <a:rPr lang="en-US" sz="3200" dirty="0" smtClean="0"/>
              <a:t>Useful Criticisms</a:t>
            </a:r>
          </a:p>
          <a:p>
            <a:pPr lvl="2"/>
            <a:r>
              <a:rPr lang="en-US" sz="3000" dirty="0" smtClean="0"/>
              <a:t>Fewer criticisms more likely to get grant</a:t>
            </a:r>
          </a:p>
          <a:p>
            <a:pPr lvl="2"/>
            <a:r>
              <a:rPr lang="en-US" sz="3000" dirty="0" smtClean="0"/>
              <a:t>Make problems hard to </a:t>
            </a:r>
            <a:r>
              <a:rPr lang="en-US" sz="3000" dirty="0" smtClean="0"/>
              <a:t>find</a:t>
            </a:r>
          </a:p>
          <a:p>
            <a:r>
              <a:rPr lang="en-US" sz="3200" dirty="0" smtClean="0"/>
              <a:t>Writing </a:t>
            </a:r>
            <a:r>
              <a:rPr lang="en-US" sz="3200" dirty="0" smtClean="0"/>
              <a:t>Clarity:  Provide good conceptual model &amp; </a:t>
            </a:r>
            <a:r>
              <a:rPr lang="en-US" sz="3200" dirty="0" smtClean="0"/>
              <a:t>overview, reviewers can’t confuse what you propose</a:t>
            </a:r>
            <a:endParaRPr lang="en-US" sz="3200" dirty="0" smtClean="0"/>
          </a:p>
          <a:p>
            <a:pPr lvl="1"/>
            <a:endParaRPr lang="en-US" dirty="0" smtClean="0"/>
          </a:p>
          <a:p>
            <a:endParaRPr lang="en-US" sz="3200" dirty="0" smtClean="0"/>
          </a:p>
          <a:p>
            <a:pPr lvl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95527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1143000"/>
          </a:xfrm>
        </p:spPr>
        <p:txBody>
          <a:bodyPr/>
          <a:lstStyle/>
          <a:p>
            <a:r>
              <a:rPr lang="en-US" sz="4000" dirty="0" smtClean="0"/>
              <a:t>Grant Writing Style</a:t>
            </a:r>
            <a:endParaRPr lang="en-US" sz="4000" dirty="0"/>
          </a:p>
        </p:txBody>
      </p:sp>
      <p:pic>
        <p:nvPicPr>
          <p:cNvPr id="7" name="Picture 6" descr="Ogden-Goldberg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895600" cy="4351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6096000"/>
            <a:ext cx="2760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Ogden and Goldberg</a:t>
            </a:r>
            <a:endParaRPr lang="en-US" dirty="0"/>
          </a:p>
        </p:txBody>
      </p:sp>
      <p:pic>
        <p:nvPicPr>
          <p:cNvPr id="9" name="Picture 8" descr="pict-mitchschaff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800600"/>
            <a:ext cx="2692400" cy="1796336"/>
          </a:xfrm>
          <a:prstGeom prst="rect">
            <a:avLst/>
          </a:prstGeom>
        </p:spPr>
      </p:pic>
      <p:pic>
        <p:nvPicPr>
          <p:cNvPr id="10" name="Picture 9" descr="tony_keaven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43400"/>
            <a:ext cx="1778000" cy="2349500"/>
          </a:xfrm>
          <a:prstGeom prst="rect">
            <a:avLst/>
          </a:prstGeom>
        </p:spPr>
      </p:pic>
      <p:pic>
        <p:nvPicPr>
          <p:cNvPr id="11" name="Picture 10" descr="Carter_Denn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57400"/>
            <a:ext cx="1498600" cy="2108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1447800"/>
            <a:ext cx="172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Mentors</a:t>
            </a:r>
            <a:endParaRPr lang="en-US" sz="3600" dirty="0"/>
          </a:p>
        </p:txBody>
      </p:sp>
      <p:pic>
        <p:nvPicPr>
          <p:cNvPr id="13" name="Picture 12" descr="clare_rimna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1638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8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Think Like A Reviewer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44780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600" dirty="0" smtClean="0"/>
              <a:t>Wants to </a:t>
            </a:r>
            <a:r>
              <a:rPr lang="en-US" sz="3600" dirty="0" smtClean="0"/>
              <a:t>Minimize Time Spent Reviewing</a:t>
            </a:r>
            <a:endParaRPr lang="en-US" sz="3600" dirty="0" smtClean="0"/>
          </a:p>
          <a:p>
            <a:r>
              <a:rPr lang="en-US" sz="3600" dirty="0" smtClean="0"/>
              <a:t>Professional Scientist</a:t>
            </a:r>
          </a:p>
          <a:p>
            <a:r>
              <a:rPr lang="en-US" sz="3600" dirty="0" smtClean="0"/>
              <a:t>Does not know your work as well as you</a:t>
            </a:r>
            <a:endParaRPr lang="en-US" sz="3600" dirty="0" smtClean="0"/>
          </a:p>
          <a:p>
            <a:r>
              <a:rPr lang="en-US" sz="3600" dirty="0" smtClean="0"/>
              <a:t>Follows “</a:t>
            </a:r>
            <a:r>
              <a:rPr lang="en-US" sz="3600" dirty="0" smtClean="0">
                <a:solidFill>
                  <a:schemeClr val="tx1"/>
                </a:solidFill>
                <a:hlinkClick r:id="rId2"/>
              </a:rPr>
              <a:t>Guidelines for Reviewers</a:t>
            </a:r>
            <a:r>
              <a:rPr lang="en-US" sz="3600" dirty="0" smtClean="0"/>
              <a:t>”</a:t>
            </a:r>
            <a:endParaRPr lang="en-US" sz="3600" dirty="0" smtClean="0"/>
          </a:p>
          <a:p>
            <a:r>
              <a:rPr lang="en-US" sz="4400" b="1" dirty="0" smtClean="0"/>
              <a:t>Will not </a:t>
            </a:r>
            <a:r>
              <a:rPr lang="en-US" sz="4400" b="1" dirty="0" smtClean="0"/>
              <a:t>mention all errors, only enough to justify score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416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What to Do When you Get Summary Statement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21336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600" dirty="0" smtClean="0"/>
              <a:t>Read</a:t>
            </a:r>
          </a:p>
          <a:p>
            <a:r>
              <a:rPr lang="en-US" sz="3600" dirty="0" smtClean="0"/>
              <a:t>Wait until you are no longer angry</a:t>
            </a:r>
          </a:p>
          <a:p>
            <a:r>
              <a:rPr lang="en-US" sz="3600" dirty="0" smtClean="0"/>
              <a:t>Highlight all Negative Criticisms</a:t>
            </a:r>
          </a:p>
          <a:p>
            <a:r>
              <a:rPr lang="en-US" sz="3600" dirty="0" smtClean="0"/>
              <a:t>Order Criticisms by Importance</a:t>
            </a:r>
          </a:p>
          <a:p>
            <a:r>
              <a:rPr lang="en-US" sz="3600" dirty="0" smtClean="0"/>
              <a:t>Identify Criticisms that Need More Data</a:t>
            </a:r>
          </a:p>
          <a:p>
            <a:r>
              <a:rPr lang="en-US" sz="3600" dirty="0" smtClean="0"/>
              <a:t>Identify Criticisms that just need Rewording</a:t>
            </a:r>
          </a:p>
          <a:p>
            <a:endParaRPr lang="en-US" sz="3200" dirty="0" smtClean="0"/>
          </a:p>
        </p:txBody>
      </p:sp>
      <p:pic>
        <p:nvPicPr>
          <p:cNvPr id="3" name="Picture 2" descr="Grumpy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33" y="8382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7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4478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endParaRPr lang="en-US" sz="3200" dirty="0" smtClean="0"/>
          </a:p>
          <a:p>
            <a:endParaRPr lang="en-US" sz="3200" dirty="0"/>
          </a:p>
          <a:p>
            <a:endParaRPr lang="en-US" sz="4800" dirty="0" smtClean="0"/>
          </a:p>
          <a:p>
            <a:r>
              <a:rPr lang="en-US" sz="4800" dirty="0" smtClean="0"/>
              <a:t>Failure By Author</a:t>
            </a:r>
          </a:p>
          <a:p>
            <a:pPr lvl="1"/>
            <a:r>
              <a:rPr lang="en-US" sz="3200" dirty="0" smtClean="0"/>
              <a:t>Fatal </a:t>
            </a:r>
            <a:r>
              <a:rPr lang="en-US" sz="3200" dirty="0" smtClean="0"/>
              <a:t>Flaw Elsewhere in Grant</a:t>
            </a:r>
            <a:r>
              <a:rPr lang="en-US" sz="3200" dirty="0"/>
              <a:t>, no need to  play </a:t>
            </a:r>
            <a:r>
              <a:rPr lang="en-US" sz="3200" dirty="0" smtClean="0"/>
              <a:t>close </a:t>
            </a:r>
            <a:r>
              <a:rPr lang="en-US" sz="3200" dirty="0" smtClean="0"/>
              <a:t>attention </a:t>
            </a:r>
            <a:r>
              <a:rPr lang="en-US" sz="3200" dirty="0" smtClean="0"/>
              <a:t>elsewhere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Is </a:t>
            </a:r>
            <a:r>
              <a:rPr lang="en-US" sz="3200" dirty="0" smtClean="0"/>
              <a:t>the grant in the right study section?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29748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Critique 2:</a:t>
            </a:r>
            <a:endParaRPr lang="en-US" sz="4400" b="1" dirty="0">
              <a:latin typeface="+mj-lt"/>
            </a:endParaRPr>
          </a:p>
        </p:txBody>
      </p:sp>
      <p:pic>
        <p:nvPicPr>
          <p:cNvPr id="7" name="Picture 6" descr="SilyComme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9144001" cy="705902"/>
          </a:xfrm>
          <a:prstGeom prst="rect">
            <a:avLst/>
          </a:prstGeom>
        </p:spPr>
      </p:pic>
      <p:pic>
        <p:nvPicPr>
          <p:cNvPr id="8" name="Picture 7" descr="SillyComment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80682"/>
            <a:ext cx="9144001" cy="112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400" dirty="0" smtClean="0"/>
              <a:t>Preparing Introduction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4478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200" dirty="0" smtClean="0"/>
              <a:t>Quote </a:t>
            </a:r>
            <a:r>
              <a:rPr lang="en-US" sz="3200" dirty="0" smtClean="0"/>
              <a:t>Each Criticism</a:t>
            </a:r>
            <a:endParaRPr lang="en-US" sz="3200" dirty="0" smtClean="0"/>
          </a:p>
          <a:p>
            <a:r>
              <a:rPr lang="en-US" sz="3200" dirty="0" smtClean="0"/>
              <a:t>Respond with:</a:t>
            </a:r>
          </a:p>
          <a:p>
            <a:pPr lvl="1"/>
            <a:r>
              <a:rPr lang="en-US" dirty="0" smtClean="0"/>
              <a:t>New Preliminary Data</a:t>
            </a:r>
          </a:p>
          <a:p>
            <a:pPr lvl="1"/>
            <a:r>
              <a:rPr lang="en-US" dirty="0" smtClean="0"/>
              <a:t>Make Recommended Changes</a:t>
            </a:r>
            <a:endParaRPr lang="en-US" dirty="0" smtClean="0"/>
          </a:p>
          <a:p>
            <a:pPr lvl="1"/>
            <a:r>
              <a:rPr lang="en-US" dirty="0" smtClean="0"/>
              <a:t>Citations of Work by Others Supporting your Point</a:t>
            </a:r>
          </a:p>
          <a:p>
            <a:r>
              <a:rPr lang="en-US" dirty="0" smtClean="0"/>
              <a:t>Do Not:</a:t>
            </a:r>
          </a:p>
          <a:p>
            <a:pPr lvl="1"/>
            <a:r>
              <a:rPr lang="en-US" dirty="0" smtClean="0"/>
              <a:t>Say reviewer is </a:t>
            </a:r>
            <a:r>
              <a:rPr lang="en-US" dirty="0" smtClean="0"/>
              <a:t>wrong / didn’t read grant</a:t>
            </a:r>
          </a:p>
          <a:p>
            <a:pPr lvl="1"/>
            <a:r>
              <a:rPr lang="en-US" dirty="0" smtClean="0"/>
              <a:t>Point out errors by reviewer</a:t>
            </a:r>
            <a:endParaRPr lang="en-US" dirty="0"/>
          </a:p>
          <a:p>
            <a:pPr lvl="1"/>
            <a:r>
              <a:rPr lang="en-US" dirty="0" smtClean="0"/>
              <a:t>Make </a:t>
            </a:r>
            <a:r>
              <a:rPr lang="en-US" dirty="0" smtClean="0"/>
              <a:t>arguments without support from citations/prelim data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60" y="16933"/>
            <a:ext cx="2479040" cy="33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8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Revision Scoring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14478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FFFFFF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FFFF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FFFFFF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3200" dirty="0" smtClean="0"/>
              <a:t>NIH Study Sections Do Not Like to Give a Worse Score to a Responsive Resubmission</a:t>
            </a:r>
          </a:p>
          <a:p>
            <a:pPr lvl="1"/>
            <a:r>
              <a:rPr lang="en-US" sz="2800" dirty="0" smtClean="0"/>
              <a:t>Does not mean your score will get good enough for funding</a:t>
            </a:r>
          </a:p>
          <a:p>
            <a:endParaRPr lang="en-US" dirty="0"/>
          </a:p>
          <a:p>
            <a:r>
              <a:rPr lang="en-US" sz="3200" dirty="0" smtClean="0"/>
              <a:t>Common Reason For Small Score Improvement</a:t>
            </a:r>
          </a:p>
          <a:p>
            <a:pPr lvl="1"/>
            <a:r>
              <a:rPr lang="en-US" dirty="0" smtClean="0"/>
              <a:t>Conceptual Model Limited</a:t>
            </a:r>
          </a:p>
          <a:p>
            <a:pPr lvl="1"/>
            <a:r>
              <a:rPr lang="en-US" dirty="0" smtClean="0"/>
              <a:t>New Material is Flawed</a:t>
            </a:r>
          </a:p>
          <a:p>
            <a:pPr lvl="1"/>
            <a:r>
              <a:rPr lang="en-US" dirty="0" smtClean="0"/>
              <a:t>Long-term Utility of Work is Limited</a:t>
            </a:r>
          </a:p>
          <a:p>
            <a:pPr lvl="1"/>
            <a:endParaRPr lang="en-US" dirty="0" smtClean="0"/>
          </a:p>
        </p:txBody>
      </p:sp>
      <p:pic>
        <p:nvPicPr>
          <p:cNvPr id="3" name="Picture 2" descr="Guitarrist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49" y="4191000"/>
            <a:ext cx="2269451" cy="244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Final-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533400"/>
            <a:ext cx="4445000" cy="5867400"/>
          </a:xfrm>
          <a:prstGeom prst="rect">
            <a:avLst/>
          </a:prstGeom>
        </p:spPr>
      </p:pic>
      <p:pic>
        <p:nvPicPr>
          <p:cNvPr id="6" name="Picture 5" descr="27-2 Feb JBMR Cover-On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3400"/>
            <a:ext cx="436779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0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9345</TotalTime>
  <Words>290</Words>
  <Application>Microsoft Macintosh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cu_template</vt:lpstr>
      <vt:lpstr>Responding to NIH Grant Reviews</vt:lpstr>
      <vt:lpstr>Hernandez Grant Writing Strategy</vt:lpstr>
      <vt:lpstr>Grant Writing Style</vt:lpstr>
      <vt:lpstr>Think Like A Reviewer</vt:lpstr>
      <vt:lpstr>What to Do When you Get Summary Statement</vt:lpstr>
      <vt:lpstr>PowerPoint Presentation</vt:lpstr>
      <vt:lpstr>Preparing Introduction</vt:lpstr>
      <vt:lpstr>Revision Scoring</vt:lpstr>
      <vt:lpstr>PowerPoint Presentation</vt:lpstr>
    </vt:vector>
  </TitlesOfParts>
  <Company>Case Western Reserve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Microstructural Flaws in Bone Associated with Bone Remodeling</dc:title>
  <dc:creator>Christopher Hernandez</dc:creator>
  <cp:lastModifiedBy>Christopher Hernandez</cp:lastModifiedBy>
  <cp:revision>636</cp:revision>
  <dcterms:created xsi:type="dcterms:W3CDTF">2013-01-15T11:10:29Z</dcterms:created>
  <dcterms:modified xsi:type="dcterms:W3CDTF">2013-08-05T15:26:16Z</dcterms:modified>
</cp:coreProperties>
</file>