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7" r:id="rId2"/>
    <p:sldId id="875" r:id="rId3"/>
    <p:sldId id="881" r:id="rId4"/>
    <p:sldId id="869" r:id="rId5"/>
    <p:sldId id="871" r:id="rId6"/>
    <p:sldId id="876" r:id="rId7"/>
    <p:sldId id="889" r:id="rId8"/>
    <p:sldId id="863" r:id="rId9"/>
    <p:sldId id="872" r:id="rId10"/>
    <p:sldId id="868" r:id="rId11"/>
    <p:sldId id="888" r:id="rId12"/>
    <p:sldId id="865" r:id="rId13"/>
    <p:sldId id="886" r:id="rId14"/>
    <p:sldId id="882" r:id="rId15"/>
    <p:sldId id="877" r:id="rId16"/>
    <p:sldId id="878" r:id="rId17"/>
    <p:sldId id="880" r:id="rId18"/>
    <p:sldId id="879" r:id="rId19"/>
    <p:sldId id="884" r:id="rId20"/>
    <p:sldId id="866" r:id="rId21"/>
    <p:sldId id="883" r:id="rId22"/>
    <p:sldId id="862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0098D1"/>
    <a:srgbClr val="84C393"/>
    <a:srgbClr val="80BA6F"/>
    <a:srgbClr val="7EBE79"/>
    <a:srgbClr val="9BCEA7"/>
    <a:srgbClr val="1CA3C8"/>
    <a:srgbClr val="CC006A"/>
    <a:srgbClr val="00DE35"/>
    <a:srgbClr val="AA1CAC"/>
    <a:srgbClr val="9F09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242" autoAdjust="0"/>
    <p:restoredTop sz="93606" autoAdjust="0"/>
  </p:normalViewPr>
  <p:slideViewPr>
    <p:cSldViewPr>
      <p:cViewPr>
        <p:scale>
          <a:sx n="90" d="100"/>
          <a:sy n="90" d="100"/>
        </p:scale>
        <p:origin x="14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134478-2E43-214C-BF3C-B17FA40F3882}" type="datetimeFigureOut">
              <a:rPr lang="en-US" smtClean="0"/>
              <a:t>11/3/16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992CE-BA4C-D14E-A980-668774EFF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3842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CC0CCA-E64B-BC43-9B00-842A1BE220FF}" type="datetimeFigureOut">
              <a:rPr lang="en-US" smtClean="0"/>
              <a:pPr/>
              <a:t>11/3/16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ECDFBE-1884-2345-9F43-E815DB7D8D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137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CDFBE-1884-2345-9F43-E815DB7D8D0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53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D84CA5-1324-7440-BB16-80AE4DFDD1A8}" type="slidenum">
              <a:rPr lang="en-US"/>
              <a:pPr/>
              <a:t>22</a:t>
            </a:fld>
            <a:endParaRPr lang="en-US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70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CDFBE-1884-2345-9F43-E815DB7D8D0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033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CDFBE-1884-2345-9F43-E815DB7D8D0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77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CDFBE-1884-2345-9F43-E815DB7D8D0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05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CDFBE-1884-2345-9F43-E815DB7D8D0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239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CDFBE-1884-2345-9F43-E815DB7D8D0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3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CDFBE-1884-2345-9F43-E815DB7D8D0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37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CDFBE-1884-2345-9F43-E815DB7D8D0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77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CDFBE-1884-2345-9F43-E815DB7D8D0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104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0" y="0"/>
            <a:ext cx="9144000" cy="1600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A1294FB-E48F-CA4E-98CA-ECE286BE0314}" type="slidenum">
              <a:rPr lang="en-US"/>
              <a:pPr/>
              <a:t>‹#›</a:t>
            </a:fld>
            <a:endParaRPr lang="en-US" sz="1400">
              <a:solidFill>
                <a:schemeClr val="tx1"/>
              </a:solidFill>
              <a:latin typeface="Times" charset="0"/>
            </a:endParaRPr>
          </a:p>
        </p:txBody>
      </p:sp>
      <p:pic>
        <p:nvPicPr>
          <p:cNvPr id="8" name="Picture 7" descr="cu_logo_sml_150_ppt.jpg                                        000B7307&#10;MPF28 Panther                  BD8AC844: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5588" cy="98107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8F564B5-9628-C34F-B5F1-4D0B6443DEC0}" type="slidenum">
              <a:rPr lang="en-US"/>
              <a:pPr/>
              <a:t>‹#›</a:t>
            </a:fld>
            <a:endParaRPr lang="en-US" sz="1400">
              <a:solidFill>
                <a:schemeClr val="tx1"/>
              </a:solidFill>
              <a:latin typeface="Times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9600" y="1223963"/>
            <a:ext cx="2032000" cy="50244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2013" y="1223963"/>
            <a:ext cx="5945187" cy="5024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9EA49AB-EEA4-ED4C-8BC0-67E7489094E3}" type="slidenum">
              <a:rPr lang="en-US"/>
              <a:pPr/>
              <a:t>‹#›</a:t>
            </a:fld>
            <a:endParaRPr lang="en-US" sz="1400">
              <a:solidFill>
                <a:schemeClr val="tx1"/>
              </a:solidFill>
              <a:latin typeface="Times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fld id="{71F14110-015E-3A47-AD7E-20A8891434D5}" type="slidenum">
              <a:rPr lang="en-US" smtClean="0"/>
              <a:pPr/>
              <a:t>‹#›</a:t>
            </a:fld>
            <a:endParaRPr lang="en-US" sz="1400">
              <a:latin typeface="Times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D24A9F8-E035-914B-A1D9-2A124430ADFB}" type="slidenum">
              <a:rPr lang="en-US"/>
              <a:pPr/>
              <a:t>‹#›</a:t>
            </a:fld>
            <a:endParaRPr lang="en-US" sz="1400">
              <a:solidFill>
                <a:schemeClr val="tx1"/>
              </a:solidFill>
              <a:latin typeface="Times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2013" y="2527300"/>
            <a:ext cx="3810000" cy="372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4413" y="2527300"/>
            <a:ext cx="3810000" cy="372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EBDA75B-AE8A-2A43-AF3F-C749E33BB16E}" type="slidenum">
              <a:rPr lang="en-US"/>
              <a:pPr/>
              <a:t>‹#›</a:t>
            </a:fld>
            <a:endParaRPr lang="en-US" sz="1400">
              <a:solidFill>
                <a:schemeClr val="tx1"/>
              </a:solidFill>
              <a:latin typeface="Times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4C12A29-CBB1-AA44-8278-902BA5814511}" type="slidenum">
              <a:rPr lang="en-US"/>
              <a:pPr/>
              <a:t>‹#›</a:t>
            </a:fld>
            <a:endParaRPr lang="en-US" sz="1400">
              <a:solidFill>
                <a:schemeClr val="tx1"/>
              </a:solidFill>
              <a:latin typeface="Times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61C8758-2347-C745-AEDB-F0A85ACC7C87}" type="slidenum">
              <a:rPr lang="en-US"/>
              <a:pPr/>
              <a:t>‹#›</a:t>
            </a:fld>
            <a:endParaRPr lang="en-US" sz="1400">
              <a:solidFill>
                <a:schemeClr val="tx1"/>
              </a:solidFill>
              <a:latin typeface="Times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540599A-5E74-D341-93BC-D6E0A2F3C0FD}" type="slidenum">
              <a:rPr lang="en-US"/>
              <a:pPr/>
              <a:t>‹#›</a:t>
            </a:fld>
            <a:endParaRPr lang="en-US" sz="1400">
              <a:solidFill>
                <a:schemeClr val="tx1"/>
              </a:solidFill>
              <a:latin typeface="Times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4D12A13-77FF-2D47-BACF-E2486F445C4A}" type="slidenum">
              <a:rPr lang="en-US"/>
              <a:pPr/>
              <a:t>‹#›</a:t>
            </a:fld>
            <a:endParaRPr lang="en-US" sz="1400">
              <a:solidFill>
                <a:schemeClr val="tx1"/>
              </a:solidFill>
              <a:latin typeface="Times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C5E6A3B-4AE2-284D-BB21-F0A83E59A151}" type="slidenum">
              <a:rPr lang="en-US"/>
              <a:pPr/>
              <a:t>‹#›</a:t>
            </a:fld>
            <a:endParaRPr lang="en-US" sz="1400">
              <a:solidFill>
                <a:schemeClr val="tx1"/>
              </a:solidFill>
              <a:latin typeface="Times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905000"/>
            <a:ext cx="7772400" cy="37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0913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fld id="{EABCEA1C-C5A6-2E48-8F54-289772F73789}" type="slidenum">
              <a:rPr lang="en-US" smtClean="0"/>
              <a:pPr/>
              <a:t>‹#›</a:t>
            </a:fld>
            <a:endParaRPr lang="en-US" sz="1400"/>
          </a:p>
        </p:txBody>
      </p:sp>
      <p:pic>
        <p:nvPicPr>
          <p:cNvPr id="7" name="Picture 6" descr="cu_logo_sml_150_ppt.jpg                                        000B7307&#10;MPF28 Panther                  BD8AC844: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5588" cy="981075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 userDrawn="1"/>
        </p:nvSpPr>
        <p:spPr bwMode="auto">
          <a:xfrm>
            <a:off x="0" y="0"/>
            <a:ext cx="9144000" cy="1447800"/>
          </a:xfrm>
          <a:prstGeom prst="rect">
            <a:avLst/>
          </a:prstGeom>
          <a:solidFill>
            <a:srgbClr val="9F092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rgbClr val="FFFFFF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200">
          <a:solidFill>
            <a:srgbClr val="FFFFFF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rgbClr val="FFFFFF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FFFFFF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facultydiversity.columbia.edu/tips-applying-faculty-positions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eg"/><Relationship Id="rId5" Type="http://schemas.openxmlformats.org/officeDocument/2006/relationships/image" Target="../media/image6.jpg"/><Relationship Id="rId6" Type="http://schemas.openxmlformats.org/officeDocument/2006/relationships/image" Target="../media/image7.jpg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u_logo_sml_150_ppt.jpg                                        000B7307&#10;MPF28 Panther                  BD8AC844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8" y="0"/>
            <a:ext cx="9145588" cy="981075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1219200"/>
            <a:ext cx="9144000" cy="1470025"/>
          </a:xfrm>
        </p:spPr>
        <p:txBody>
          <a:bodyPr/>
          <a:lstStyle/>
          <a:p>
            <a:pPr algn="ctr"/>
            <a:r>
              <a:rPr lang="en-US" sz="4000" b="0" dirty="0" smtClean="0">
                <a:solidFill>
                  <a:schemeClr val="tx1"/>
                </a:solidFill>
              </a:rPr>
              <a:t>Finding Your Faculty Job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0" y="3200400"/>
            <a:ext cx="9144000" cy="1752600"/>
          </a:xfrm>
        </p:spPr>
        <p:txBody>
          <a:bodyPr/>
          <a:lstStyle/>
          <a:p>
            <a:r>
              <a:rPr lang="en-US" sz="2400" b="1" dirty="0" smtClean="0"/>
              <a:t>Christopher J. Hernandez, Ph.D.</a:t>
            </a:r>
          </a:p>
          <a:p>
            <a:r>
              <a:rPr lang="en-US" sz="2400" b="1" dirty="0" smtClean="0"/>
              <a:t>Associate Professor</a:t>
            </a:r>
          </a:p>
          <a:p>
            <a:r>
              <a:rPr lang="en-US" sz="2400" b="1" dirty="0" smtClean="0"/>
              <a:t>Sibley School of Mechanical and Aerospace Engineering</a:t>
            </a:r>
          </a:p>
          <a:p>
            <a:r>
              <a:rPr lang="en-US" sz="2400" b="1" dirty="0" err="1" smtClean="0"/>
              <a:t>Meinig</a:t>
            </a:r>
            <a:r>
              <a:rPr lang="en-US" sz="2400" b="1" dirty="0" smtClean="0"/>
              <a:t> School of Biomedical Engineering</a:t>
            </a:r>
          </a:p>
        </p:txBody>
      </p:sp>
      <p:pic>
        <p:nvPicPr>
          <p:cNvPr id="7" name="Picture 6" descr="CUHSSBea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4768" y="5791200"/>
            <a:ext cx="1119232" cy="1066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10200" y="6211669"/>
            <a:ext cx="2582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FFFFFF"/>
                </a:solidFill>
              </a:rPr>
              <a:t>Cornell –HSS</a:t>
            </a:r>
          </a:p>
          <a:p>
            <a:pPr algn="r"/>
            <a:r>
              <a:rPr lang="en-US" sz="1800" dirty="0" smtClean="0">
                <a:solidFill>
                  <a:srgbClr val="FFFFFF"/>
                </a:solidFill>
              </a:rPr>
              <a:t>Program in Biomechanics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800" y="609600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hernandezresearch.com</a:t>
            </a:r>
            <a:endParaRPr lang="en-US" sz="2800" dirty="0"/>
          </a:p>
        </p:txBody>
      </p:sp>
      <p:pic>
        <p:nvPicPr>
          <p:cNvPr id="11" name="Picture 10" descr="FlyingSkelet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91200"/>
            <a:ext cx="1058859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772400" cy="1143000"/>
          </a:xfrm>
        </p:spPr>
        <p:txBody>
          <a:bodyPr/>
          <a:lstStyle/>
          <a:p>
            <a:r>
              <a:rPr lang="en-US" sz="4000" dirty="0" smtClean="0"/>
              <a:t>Your CV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8686800" cy="3721100"/>
          </a:xfrm>
        </p:spPr>
        <p:txBody>
          <a:bodyPr/>
          <a:lstStyle/>
          <a:p>
            <a:r>
              <a:rPr lang="en-US" dirty="0" smtClean="0"/>
              <a:t>Items on a CV</a:t>
            </a:r>
          </a:p>
          <a:p>
            <a:pPr lvl="1"/>
            <a:r>
              <a:rPr lang="en-US" dirty="0" smtClean="0"/>
              <a:t>Education</a:t>
            </a:r>
          </a:p>
          <a:p>
            <a:pPr lvl="1"/>
            <a:r>
              <a:rPr lang="en-US" dirty="0" smtClean="0"/>
              <a:t>Awards</a:t>
            </a:r>
          </a:p>
          <a:p>
            <a:pPr lvl="1"/>
            <a:r>
              <a:rPr lang="en-US" dirty="0" smtClean="0"/>
              <a:t>Scientific Publications</a:t>
            </a:r>
          </a:p>
          <a:p>
            <a:pPr lvl="1"/>
            <a:r>
              <a:rPr lang="en-US" dirty="0" smtClean="0"/>
              <a:t>Conference Proceedings (if not equal to publications)</a:t>
            </a:r>
          </a:p>
          <a:p>
            <a:pPr lvl="1"/>
            <a:r>
              <a:rPr lang="en-US" dirty="0" smtClean="0"/>
              <a:t>Teaching Experience (specify TA v. entire course)</a:t>
            </a:r>
          </a:p>
          <a:p>
            <a:pPr lvl="1"/>
            <a:r>
              <a:rPr lang="en-US" dirty="0" smtClean="0"/>
              <a:t>Outreach Projects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25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772400" cy="1143000"/>
          </a:xfrm>
        </p:spPr>
        <p:txBody>
          <a:bodyPr/>
          <a:lstStyle/>
          <a:p>
            <a:r>
              <a:rPr lang="en-US" sz="4000" dirty="0" smtClean="0"/>
              <a:t>Example CV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3365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143000"/>
          </a:xfrm>
        </p:spPr>
        <p:txBody>
          <a:bodyPr/>
          <a:lstStyle/>
          <a:p>
            <a:r>
              <a:rPr lang="en-US" sz="4000" dirty="0" smtClean="0"/>
              <a:t>Research Statement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62" y="1828800"/>
            <a:ext cx="8686800" cy="3721100"/>
          </a:xfrm>
        </p:spPr>
        <p:txBody>
          <a:bodyPr/>
          <a:lstStyle/>
          <a:p>
            <a:r>
              <a:rPr lang="en-US" dirty="0" smtClean="0"/>
              <a:t>Brief Review of what you have done (short)</a:t>
            </a:r>
          </a:p>
          <a:p>
            <a:r>
              <a:rPr lang="en-US" dirty="0" smtClean="0"/>
              <a:t>Outline overall research goals:</a:t>
            </a:r>
          </a:p>
          <a:p>
            <a:pPr lvl="1"/>
            <a:r>
              <a:rPr lang="en-US" dirty="0" smtClean="0"/>
              <a:t>What do you want to be known for in 5 years</a:t>
            </a:r>
            <a:r>
              <a:rPr lang="en-US" dirty="0" smtClean="0"/>
              <a:t>?</a:t>
            </a:r>
          </a:p>
          <a:p>
            <a:pPr lvl="1"/>
            <a:endParaRPr lang="en-US" dirty="0" smtClean="0"/>
          </a:p>
          <a:p>
            <a:pPr lvl="1"/>
            <a:r>
              <a:rPr lang="en-US" dirty="0"/>
              <a:t> </a:t>
            </a:r>
            <a:r>
              <a:rPr lang="en-US" dirty="0" smtClean="0"/>
              <a:t>What areas will you approach when you start your lab (including funding possibilities</a:t>
            </a:r>
            <a:r>
              <a:rPr lang="en-US" dirty="0" smtClean="0"/>
              <a:t>).</a:t>
            </a:r>
          </a:p>
          <a:p>
            <a:pPr lvl="1"/>
            <a:endParaRPr lang="en-US" dirty="0" smtClean="0"/>
          </a:p>
          <a:p>
            <a:pPr lvl="1"/>
            <a:r>
              <a:rPr lang="en-US" dirty="0"/>
              <a:t>Why are you the right person to do this (i.e. your advisor isn’t going to do </a:t>
            </a:r>
            <a:r>
              <a:rPr lang="en-US" dirty="0" smtClean="0"/>
              <a:t>it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5000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143000"/>
          </a:xfrm>
        </p:spPr>
        <p:txBody>
          <a:bodyPr/>
          <a:lstStyle/>
          <a:p>
            <a:r>
              <a:rPr lang="en-US" sz="4000" dirty="0" smtClean="0"/>
              <a:t>Research Statement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362200"/>
            <a:ext cx="8686800" cy="3721100"/>
          </a:xfrm>
        </p:spPr>
        <p:txBody>
          <a:bodyPr/>
          <a:lstStyle/>
          <a:p>
            <a:pPr lvl="1"/>
            <a:endParaRPr lang="en-US" dirty="0"/>
          </a:p>
          <a:p>
            <a:pPr marL="0" indent="0">
              <a:buNone/>
            </a:pPr>
            <a:r>
              <a:rPr lang="en-US" dirty="0" smtClean="0"/>
              <a:t>THE RESEARCH STATEMENT IS A GRANT!</a:t>
            </a:r>
          </a:p>
          <a:p>
            <a:pPr marL="0" indent="0">
              <a:buNone/>
            </a:pPr>
            <a:r>
              <a:rPr lang="en-US" dirty="0" smtClean="0"/>
              <a:t>It is not a review of your prior publications</a:t>
            </a:r>
          </a:p>
          <a:p>
            <a:pPr marL="0" indent="0">
              <a:buNone/>
            </a:pPr>
            <a:r>
              <a:rPr lang="en-US" dirty="0" smtClean="0"/>
              <a:t>It shows how your prior work leads in a new direction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33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143000"/>
          </a:xfrm>
        </p:spPr>
        <p:txBody>
          <a:bodyPr/>
          <a:lstStyle/>
          <a:p>
            <a:r>
              <a:rPr lang="en-US" sz="4000" dirty="0" smtClean="0"/>
              <a:t>Teaching Statement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3721100"/>
          </a:xfrm>
        </p:spPr>
        <p:txBody>
          <a:bodyPr/>
          <a:lstStyle/>
          <a:p>
            <a:r>
              <a:rPr lang="en-US" dirty="0" smtClean="0"/>
              <a:t>Brief Review of what you have done (short)</a:t>
            </a:r>
          </a:p>
          <a:p>
            <a:r>
              <a:rPr lang="en-US" dirty="0" smtClean="0"/>
              <a:t>Outline overall goals:</a:t>
            </a:r>
          </a:p>
          <a:p>
            <a:pPr lvl="1"/>
            <a:r>
              <a:rPr lang="en-US" dirty="0" smtClean="0"/>
              <a:t>What do you want to be known for in 5 years?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What areas will you approach when you start your lab (including funding </a:t>
            </a:r>
            <a:r>
              <a:rPr lang="en-US" dirty="0" smtClean="0"/>
              <a:t>possibilities</a:t>
            </a:r>
          </a:p>
          <a:p>
            <a:pPr lvl="1"/>
            <a:endParaRPr lang="en-US" dirty="0"/>
          </a:p>
          <a:p>
            <a:pPr lvl="1"/>
            <a:r>
              <a:rPr lang="en-US" smtClean="0"/>
              <a:t>Specify existing courses that you could teach.</a:t>
            </a:r>
          </a:p>
          <a:p>
            <a:pPr lvl="1"/>
            <a:r>
              <a:rPr lang="en-US" smtClean="0"/>
              <a:t>1-2 </a:t>
            </a:r>
            <a:r>
              <a:rPr lang="en-US" dirty="0" smtClean="0"/>
              <a:t>pages depending on job application</a:t>
            </a:r>
          </a:p>
        </p:txBody>
      </p:sp>
    </p:spTree>
    <p:extLst>
      <p:ext uri="{BB962C8B-B14F-4D97-AF65-F5344CB8AC3E}">
        <p14:creationId xmlns:p14="http://schemas.microsoft.com/office/powerpoint/2010/main" val="64002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143000"/>
          </a:xfrm>
        </p:spPr>
        <p:txBody>
          <a:bodyPr/>
          <a:lstStyle/>
          <a:p>
            <a:r>
              <a:rPr lang="en-US" sz="4000" dirty="0" smtClean="0"/>
              <a:t>The Interview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Usually 2 days</a:t>
            </a:r>
          </a:p>
          <a:p>
            <a:r>
              <a:rPr lang="en-US" sz="3200" dirty="0" smtClean="0"/>
              <a:t>30 minute meetings</a:t>
            </a:r>
          </a:p>
          <a:p>
            <a:r>
              <a:rPr lang="en-US" sz="3200" dirty="0" smtClean="0"/>
              <a:t>Research Seminar</a:t>
            </a:r>
          </a:p>
          <a:p>
            <a:r>
              <a:rPr lang="en-US" sz="3200" dirty="0" smtClean="0"/>
              <a:t>“Chalk Talk” Seminar</a:t>
            </a:r>
          </a:p>
          <a:p>
            <a:r>
              <a:rPr lang="en-US" sz="3200" dirty="0" smtClean="0"/>
              <a:t>Example Teaching Lecture</a:t>
            </a:r>
          </a:p>
          <a:p>
            <a:r>
              <a:rPr lang="en-US" sz="3200" dirty="0" smtClean="0"/>
              <a:t>Meals (breakfast, lunch, dinner)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4334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772400" cy="1143000"/>
          </a:xfrm>
        </p:spPr>
        <p:txBody>
          <a:bodyPr/>
          <a:lstStyle/>
          <a:p>
            <a:r>
              <a:rPr lang="en-US" sz="4000"/>
              <a:t>A Job Interview is a Lot of Work for Faculty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312" y="1905000"/>
            <a:ext cx="8915400" cy="3721100"/>
          </a:xfrm>
        </p:spPr>
        <p:txBody>
          <a:bodyPr/>
          <a:lstStyle/>
          <a:p>
            <a:r>
              <a:rPr lang="en-US" sz="3200" dirty="0" smtClean="0"/>
              <a:t>Meet with Candidate 		</a:t>
            </a:r>
            <a:r>
              <a:rPr lang="en-US" sz="3200" dirty="0" smtClean="0">
                <a:solidFill>
                  <a:srgbClr val="FFFF00"/>
                </a:solidFill>
              </a:rPr>
              <a:t>30 minutes</a:t>
            </a:r>
          </a:p>
          <a:p>
            <a:r>
              <a:rPr lang="en-US" sz="3200" dirty="0" smtClean="0"/>
              <a:t>Meal with Candidate 		</a:t>
            </a:r>
            <a:r>
              <a:rPr lang="en-US" sz="3200" dirty="0" smtClean="0">
                <a:solidFill>
                  <a:srgbClr val="FFFF00"/>
                </a:solidFill>
              </a:rPr>
              <a:t>1-2 hours</a:t>
            </a:r>
          </a:p>
          <a:p>
            <a:r>
              <a:rPr lang="en-US" sz="3200" dirty="0" smtClean="0"/>
              <a:t>Candidate’s Seminar		</a:t>
            </a:r>
            <a:r>
              <a:rPr lang="en-US" sz="3200" dirty="0" smtClean="0">
                <a:solidFill>
                  <a:srgbClr val="FFFF00"/>
                </a:solidFill>
              </a:rPr>
              <a:t>1 hour</a:t>
            </a:r>
          </a:p>
          <a:p>
            <a:r>
              <a:rPr lang="en-US" sz="3200" dirty="0" smtClean="0"/>
              <a:t>Candidate’s Job Talk 		</a:t>
            </a:r>
            <a:r>
              <a:rPr lang="en-US" sz="3200" dirty="0" smtClean="0">
                <a:solidFill>
                  <a:srgbClr val="FFFF00"/>
                </a:solidFill>
              </a:rPr>
              <a:t>1 hour</a:t>
            </a:r>
          </a:p>
          <a:p>
            <a:r>
              <a:rPr lang="en-US" sz="3200" dirty="0" smtClean="0"/>
              <a:t>Follow up Faculty Meeting	</a:t>
            </a:r>
            <a:r>
              <a:rPr lang="en-US" sz="3200" dirty="0" smtClean="0">
                <a:solidFill>
                  <a:srgbClr val="FFFF00"/>
                </a:solidFill>
              </a:rPr>
              <a:t>1 hour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64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143000"/>
          </a:xfrm>
        </p:spPr>
        <p:txBody>
          <a:bodyPr/>
          <a:lstStyle/>
          <a:p>
            <a:r>
              <a:rPr lang="en-US" sz="4000" dirty="0" smtClean="0"/>
              <a:t>Research Seminar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8686800" cy="3721100"/>
          </a:xfrm>
        </p:spPr>
        <p:txBody>
          <a:bodyPr/>
          <a:lstStyle/>
          <a:p>
            <a:r>
              <a:rPr lang="en-US" sz="3200" dirty="0" smtClean="0"/>
              <a:t>Somewhat like your dissertation defense</a:t>
            </a: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KNOW YOUR AUDIENCE!</a:t>
            </a:r>
          </a:p>
          <a:p>
            <a:pPr lvl="1"/>
            <a:r>
              <a:rPr lang="en-US" sz="3400" dirty="0" smtClean="0"/>
              <a:t>1/3 know your field</a:t>
            </a:r>
          </a:p>
          <a:p>
            <a:pPr lvl="1"/>
            <a:r>
              <a:rPr lang="en-US" sz="3400" dirty="0" smtClean="0"/>
              <a:t>1/3 have an idea about your field</a:t>
            </a:r>
          </a:p>
          <a:p>
            <a:pPr lvl="1"/>
            <a:r>
              <a:rPr lang="en-US" sz="3400" dirty="0" smtClean="0"/>
              <a:t>1/3 only know how your work connects to the undergraduate program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40193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772400" cy="1143000"/>
          </a:xfrm>
        </p:spPr>
        <p:txBody>
          <a:bodyPr/>
          <a:lstStyle/>
          <a:p>
            <a:r>
              <a:rPr lang="en-US" sz="4000" dirty="0" smtClean="0"/>
              <a:t>“Chalk Talk” Common at Research Intensive Programs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915400" cy="3721100"/>
          </a:xfrm>
        </p:spPr>
        <p:txBody>
          <a:bodyPr/>
          <a:lstStyle/>
          <a:p>
            <a:r>
              <a:rPr lang="en-US" sz="3200" dirty="0" smtClean="0"/>
              <a:t>Summarize your lab vision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What is the big problem you are addressing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Why are you the right person to attack this problem</a:t>
            </a:r>
          </a:p>
          <a:p>
            <a:pPr lvl="1"/>
            <a:endParaRPr lang="en-US" dirty="0" smtClean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chemeClr val="accent3"/>
                </a:solidFill>
              </a:rPr>
              <a:t>Discuss 2-3 research projects, hypotheses, aims and research funding targets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Remember you are applying for ~1 million grant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Mention Teaching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Current courses you could teach (include basic engineering)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Mention new specialty courses</a:t>
            </a:r>
          </a:p>
        </p:txBody>
      </p:sp>
    </p:spTree>
    <p:extLst>
      <p:ext uri="{BB962C8B-B14F-4D97-AF65-F5344CB8AC3E}">
        <p14:creationId xmlns:p14="http://schemas.microsoft.com/office/powerpoint/2010/main" val="130222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772400" cy="1143000"/>
          </a:xfrm>
        </p:spPr>
        <p:txBody>
          <a:bodyPr/>
          <a:lstStyle/>
          <a:p>
            <a:r>
              <a:rPr lang="en-US" sz="4000" dirty="0" smtClean="0"/>
              <a:t>Questions you need to ask during the interview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are the teaching expectations?</a:t>
            </a:r>
          </a:p>
          <a:p>
            <a:r>
              <a:rPr lang="en-US" dirty="0" smtClean="0"/>
              <a:t>How does graduate student support occur?</a:t>
            </a:r>
          </a:p>
          <a:p>
            <a:pPr lvl="1"/>
            <a:r>
              <a:rPr lang="en-US" dirty="0" smtClean="0"/>
              <a:t>$$ Cost to support a graduate student (compare to typical grants)</a:t>
            </a:r>
          </a:p>
          <a:p>
            <a:pPr lvl="1"/>
            <a:r>
              <a:rPr lang="en-US" dirty="0" smtClean="0"/>
              <a:t>How much TA support (</a:t>
            </a:r>
            <a:r>
              <a:rPr lang="en-US" dirty="0" err="1" smtClean="0"/>
              <a:t>tuition+stipend</a:t>
            </a:r>
            <a:r>
              <a:rPr lang="en-US" dirty="0" smtClean="0"/>
              <a:t>) is there?</a:t>
            </a:r>
          </a:p>
          <a:p>
            <a:r>
              <a:rPr lang="en-US" dirty="0" smtClean="0"/>
              <a:t>What is summer salary/course buy out policy?</a:t>
            </a:r>
          </a:p>
          <a:p>
            <a:r>
              <a:rPr lang="en-US" dirty="0" smtClean="0"/>
              <a:t>Issues related to life in town</a:t>
            </a:r>
          </a:p>
        </p:txBody>
      </p:sp>
    </p:spTree>
    <p:extLst>
      <p:ext uri="{BB962C8B-B14F-4D97-AF65-F5344CB8AC3E}">
        <p14:creationId xmlns:p14="http://schemas.microsoft.com/office/powerpoint/2010/main" val="134109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772400" cy="1143000"/>
          </a:xfrm>
        </p:spPr>
        <p:txBody>
          <a:bodyPr/>
          <a:lstStyle/>
          <a:p>
            <a:r>
              <a:rPr lang="en-US" sz="4000" dirty="0" smtClean="0"/>
              <a:t>Online Resources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Tomorrow’s Professor</a:t>
            </a:r>
          </a:p>
          <a:p>
            <a:endParaRPr lang="en-US" dirty="0" smtClean="0"/>
          </a:p>
          <a:p>
            <a:r>
              <a:rPr lang="en-US" dirty="0" smtClean="0"/>
              <a:t>Columbia University Diversity Office</a:t>
            </a:r>
          </a:p>
          <a:p>
            <a:pPr marL="0" indent="0">
              <a:buNone/>
            </a:pPr>
            <a:r>
              <a:rPr lang="en-US" u="sng" dirty="0">
                <a:hlinkClick r:id="rId2"/>
              </a:rPr>
              <a:t>http://facultydiversity.columbia.edu/tips-applying-faculty-positions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82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143000"/>
          </a:xfrm>
        </p:spPr>
        <p:txBody>
          <a:bodyPr/>
          <a:lstStyle/>
          <a:p>
            <a:r>
              <a:rPr lang="en-US" sz="4000" dirty="0" smtClean="0"/>
              <a:t>Interview The Good and the Bad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1228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772400" cy="1143000"/>
          </a:xfrm>
        </p:spPr>
        <p:txBody>
          <a:bodyPr/>
          <a:lstStyle/>
          <a:p>
            <a:r>
              <a:rPr lang="en-US" sz="4000" smtClean="0"/>
              <a:t>Negotiating Your Package</a:t>
            </a:r>
            <a:endParaRPr lang="en-US" sz="40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721100"/>
          </a:xfrm>
        </p:spPr>
        <p:txBody>
          <a:bodyPr/>
          <a:lstStyle/>
          <a:p>
            <a:r>
              <a:rPr lang="en-US" sz="3200" dirty="0" smtClean="0"/>
              <a:t>What do you need to succeed (i.e. perform the work in your research statement)?</a:t>
            </a:r>
          </a:p>
          <a:p>
            <a:endParaRPr lang="en-US" sz="3200" dirty="0"/>
          </a:p>
          <a:p>
            <a:r>
              <a:rPr lang="en-US" sz="3200" dirty="0" smtClean="0"/>
              <a:t>Student support?</a:t>
            </a:r>
          </a:p>
          <a:p>
            <a:r>
              <a:rPr lang="en-US" sz="3200" dirty="0" smtClean="0"/>
              <a:t>First semester off from teaching?</a:t>
            </a:r>
          </a:p>
          <a:p>
            <a:r>
              <a:rPr lang="en-US" sz="3200" dirty="0" smtClean="0"/>
              <a:t>When is </a:t>
            </a:r>
            <a:r>
              <a:rPr lang="en-US" sz="3200" dirty="0" err="1" smtClean="0"/>
              <a:t>sabbattical</a:t>
            </a:r>
            <a:r>
              <a:rPr lang="en-US" sz="3200" dirty="0" smtClean="0"/>
              <a:t> leave?</a:t>
            </a:r>
          </a:p>
          <a:p>
            <a:r>
              <a:rPr lang="en-US" sz="3200" dirty="0" smtClean="0"/>
              <a:t>When do you start?</a:t>
            </a:r>
          </a:p>
          <a:p>
            <a:r>
              <a:rPr lang="en-US" sz="3200" smtClean="0"/>
              <a:t>Moving Expenses?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7680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0" y="0"/>
            <a:ext cx="9144000" cy="2438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72400" cy="825500"/>
          </a:xfrm>
        </p:spPr>
        <p:txBody>
          <a:bodyPr/>
          <a:lstStyle/>
          <a:p>
            <a:pPr eaLnBrk="1" hangingPunct="1"/>
            <a:r>
              <a:rPr lang="en-US" dirty="0" smtClean="0"/>
              <a:t>Hernandez Research Group</a:t>
            </a:r>
            <a:endParaRPr lang="en-US" dirty="0"/>
          </a:p>
        </p:txBody>
      </p:sp>
      <p:pic>
        <p:nvPicPr>
          <p:cNvPr id="3" name="Picture 2" descr="PaintNite-20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85800"/>
            <a:ext cx="7162800" cy="47441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62" y="5657671"/>
            <a:ext cx="47192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NIH/NIAMS </a:t>
            </a:r>
            <a:r>
              <a:rPr lang="en-US" dirty="0"/>
              <a:t>R21AR068061 </a:t>
            </a:r>
          </a:p>
          <a:p>
            <a:r>
              <a:rPr lang="is-IS" dirty="0"/>
              <a:t>DoD CDMRP </a:t>
            </a:r>
            <a:r>
              <a:rPr lang="fi-FI" dirty="0" smtClean="0"/>
              <a:t>W81XWH-15-1-0239</a:t>
            </a:r>
          </a:p>
          <a:p>
            <a:r>
              <a:rPr lang="fi-FI" dirty="0" smtClean="0"/>
              <a:t>NSF CMMI </a:t>
            </a:r>
            <a:endParaRPr lang="en-US" dirty="0"/>
          </a:p>
        </p:txBody>
      </p:sp>
      <p:pic>
        <p:nvPicPr>
          <p:cNvPr id="10" name="Picture 9" descr="niamstricolo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282" y="5867400"/>
            <a:ext cx="3657598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282" y="4923580"/>
            <a:ext cx="2583543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519" y="2438400"/>
            <a:ext cx="1045721" cy="1432749"/>
          </a:xfrm>
          <a:prstGeom prst="rect">
            <a:avLst/>
          </a:prstGeom>
        </p:spPr>
      </p:pic>
      <p:pic>
        <p:nvPicPr>
          <p:cNvPr id="9" name="Picture 8" descr="NSF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5187" y="4923580"/>
            <a:ext cx="9175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2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772400" cy="1143000"/>
          </a:xfrm>
        </p:spPr>
        <p:txBody>
          <a:bodyPr/>
          <a:lstStyle/>
          <a:p>
            <a:r>
              <a:rPr lang="en-US" sz="4000" smtClean="0"/>
              <a:t>Think about yourself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05000"/>
            <a:ext cx="8610600" cy="37211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What is it about the job that really gets you excited?</a:t>
            </a:r>
          </a:p>
          <a:p>
            <a:endParaRPr lang="en-US" dirty="0"/>
          </a:p>
          <a:p>
            <a:r>
              <a:rPr lang="en-US" dirty="0"/>
              <a:t>What do you want to be known for in 10 years?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44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r>
              <a:rPr lang="en-US" sz="4000" dirty="0" smtClean="0"/>
              <a:t>Think about the people evaluating your application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7772400" cy="3721100"/>
          </a:xfrm>
        </p:spPr>
        <p:txBody>
          <a:bodyPr/>
          <a:lstStyle/>
          <a:p>
            <a:r>
              <a:rPr lang="en-US" sz="3200" dirty="0" smtClean="0"/>
              <a:t>Who are they?</a:t>
            </a:r>
          </a:p>
          <a:p>
            <a:endParaRPr lang="en-US" sz="3200" dirty="0" smtClean="0"/>
          </a:p>
          <a:p>
            <a:r>
              <a:rPr lang="en-US" sz="3200" dirty="0" smtClean="0"/>
              <a:t>How long have they been working on the faculty search?</a:t>
            </a:r>
          </a:p>
          <a:p>
            <a:endParaRPr lang="en-US" sz="3200" dirty="0" smtClean="0"/>
          </a:p>
          <a:p>
            <a:r>
              <a:rPr lang="en-US" sz="3200" dirty="0" smtClean="0"/>
              <a:t>What are the things that are most important?</a:t>
            </a:r>
          </a:p>
          <a:p>
            <a:endParaRPr lang="en-US" sz="3200" dirty="0"/>
          </a:p>
          <a:p>
            <a:r>
              <a:rPr lang="en-US" sz="3200" dirty="0" smtClean="0"/>
              <a:t>Do they all agree with each other?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8019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1143000"/>
          </a:xfrm>
        </p:spPr>
        <p:txBody>
          <a:bodyPr/>
          <a:lstStyle/>
          <a:p>
            <a:r>
              <a:rPr lang="en-US" sz="4000" dirty="0" smtClean="0"/>
              <a:t>A Faculty Search is a Year Long Project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1828800"/>
            <a:ext cx="20714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Department</a:t>
            </a:r>
          </a:p>
          <a:p>
            <a:pPr algn="ctr"/>
            <a:r>
              <a:rPr lang="en-US" dirty="0" smtClean="0"/>
              <a:t>Identifies Need</a:t>
            </a:r>
          </a:p>
          <a:p>
            <a:pPr algn="ctr"/>
            <a:r>
              <a:rPr lang="en-US" dirty="0" smtClean="0"/>
              <a:t>And Topic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92768" y="2013465"/>
            <a:ext cx="20916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Dean Approves</a:t>
            </a:r>
          </a:p>
          <a:p>
            <a:pPr algn="ctr"/>
            <a:r>
              <a:rPr lang="en-US" dirty="0" smtClean="0"/>
              <a:t>Search (Funds)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Weeks to Years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72421" y="1730413"/>
            <a:ext cx="25410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Department writes </a:t>
            </a:r>
          </a:p>
          <a:p>
            <a:pPr algn="ctr"/>
            <a:r>
              <a:rPr lang="en-US" dirty="0" smtClean="0"/>
              <a:t>Announcement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1-2 weeks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7655" y="3387210"/>
            <a:ext cx="34830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Department Collects</a:t>
            </a:r>
          </a:p>
          <a:p>
            <a:pPr algn="ctr"/>
            <a:r>
              <a:rPr lang="en-US" dirty="0" smtClean="0"/>
              <a:t>And Reviews Applications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2-4 weeks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1707" y="5039974"/>
            <a:ext cx="24625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Search Committee</a:t>
            </a:r>
          </a:p>
          <a:p>
            <a:pPr algn="ctr"/>
            <a:r>
              <a:rPr lang="en-US" dirty="0" smtClean="0"/>
              <a:t>Creates Short List</a:t>
            </a:r>
          </a:p>
          <a:p>
            <a:pPr algn="ctr"/>
            <a:r>
              <a:rPr lang="en-US" dirty="0" smtClean="0"/>
              <a:t>Solicits Interviews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97050" y="5224639"/>
            <a:ext cx="14830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Interviews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2-4 weeks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2439072" y="2221213"/>
            <a:ext cx="443199" cy="41549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5187656" y="2221212"/>
            <a:ext cx="443199" cy="41549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 rot="5400000">
            <a:off x="6721363" y="3029129"/>
            <a:ext cx="443199" cy="41549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5400000">
            <a:off x="6721362" y="4585850"/>
            <a:ext cx="443199" cy="41549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 rot="10800000">
            <a:off x="4966056" y="5432387"/>
            <a:ext cx="443199" cy="41549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 rot="10800000">
            <a:off x="2549569" y="5432387"/>
            <a:ext cx="443199" cy="41549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3647" y="5224637"/>
            <a:ext cx="2157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Hiring Decision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1-2 weeks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5" y="3756542"/>
            <a:ext cx="27206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Position Negotiation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1-2 months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0" name="Right Arrow 19"/>
          <p:cNvSpPr/>
          <p:nvPr/>
        </p:nvSpPr>
        <p:spPr bwMode="auto">
          <a:xfrm rot="16200000">
            <a:off x="1118900" y="4698338"/>
            <a:ext cx="443199" cy="41549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1" name="Left-Right Arrow 20"/>
          <p:cNvSpPr/>
          <p:nvPr/>
        </p:nvSpPr>
        <p:spPr bwMode="auto">
          <a:xfrm rot="18796439">
            <a:off x="2390168" y="3213794"/>
            <a:ext cx="762000" cy="503922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89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143000"/>
          </a:xfrm>
        </p:spPr>
        <p:txBody>
          <a:bodyPr/>
          <a:lstStyle/>
          <a:p>
            <a:r>
              <a:rPr lang="en-US" sz="4000" smtClean="0"/>
              <a:t>Costs of Hiring a Faculty Member</a:t>
            </a:r>
            <a:endParaRPr lang="en-US" sz="40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Research Intensive?</a:t>
            </a:r>
          </a:p>
          <a:p>
            <a:endParaRPr lang="en-US" sz="3600" dirty="0" smtClean="0"/>
          </a:p>
          <a:p>
            <a:r>
              <a:rPr lang="en-US" sz="3600" dirty="0" smtClean="0"/>
              <a:t>Teaching Intensive?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32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772400" cy="1143000"/>
          </a:xfrm>
        </p:spPr>
        <p:txBody>
          <a:bodyPr/>
          <a:lstStyle/>
          <a:p>
            <a:r>
              <a:rPr lang="en-US" sz="4000" dirty="0" smtClean="0"/>
              <a:t>Options for Workshop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8763000" cy="4267200"/>
          </a:xfrm>
        </p:spPr>
        <p:txBody>
          <a:bodyPr/>
          <a:lstStyle/>
          <a:p>
            <a:r>
              <a:rPr lang="en-US" sz="3200" dirty="0" smtClean="0"/>
              <a:t>Faculty Positions: What kind to you want?</a:t>
            </a:r>
          </a:p>
          <a:p>
            <a:r>
              <a:rPr lang="en-US" sz="3200" dirty="0" smtClean="0"/>
              <a:t>Components of the Application</a:t>
            </a:r>
          </a:p>
          <a:p>
            <a:pPr lvl="1"/>
            <a:r>
              <a:rPr lang="en-US" sz="3200" dirty="0" smtClean="0"/>
              <a:t>CV</a:t>
            </a:r>
          </a:p>
          <a:p>
            <a:pPr lvl="1"/>
            <a:r>
              <a:rPr lang="en-US" sz="3200" dirty="0" smtClean="0"/>
              <a:t>Research </a:t>
            </a:r>
            <a:r>
              <a:rPr lang="en-US" sz="3200" dirty="0" smtClean="0"/>
              <a:t>Statement</a:t>
            </a:r>
            <a:r>
              <a:rPr lang="en-US" sz="3200" dirty="0" smtClean="0">
                <a:solidFill>
                  <a:srgbClr val="FFFF00"/>
                </a:solidFill>
              </a:rPr>
              <a:t>*</a:t>
            </a:r>
            <a:endParaRPr lang="en-US" sz="3200" dirty="0" smtClean="0">
              <a:solidFill>
                <a:srgbClr val="FFFF00"/>
              </a:solidFill>
            </a:endParaRPr>
          </a:p>
          <a:p>
            <a:pPr lvl="1"/>
            <a:r>
              <a:rPr lang="en-US" sz="3200" dirty="0" smtClean="0"/>
              <a:t>Teaching Statement</a:t>
            </a:r>
          </a:p>
          <a:p>
            <a:r>
              <a:rPr lang="en-US" sz="3200" dirty="0" smtClean="0"/>
              <a:t>The Interview</a:t>
            </a:r>
          </a:p>
          <a:p>
            <a:r>
              <a:rPr lang="en-US" sz="3200" dirty="0" smtClean="0"/>
              <a:t>Negotiating a Position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8621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1143000"/>
          </a:xfrm>
        </p:spPr>
        <p:txBody>
          <a:bodyPr/>
          <a:lstStyle/>
          <a:p>
            <a:r>
              <a:rPr lang="en-US" sz="4000" dirty="0" smtClean="0"/>
              <a:t>Faculty Positions: </a:t>
            </a:r>
            <a:br>
              <a:rPr lang="en-US" sz="4000" dirty="0" smtClean="0"/>
            </a:br>
            <a:r>
              <a:rPr lang="en-US" sz="4000" dirty="0" smtClean="0"/>
              <a:t>Where do you fit?</a:t>
            </a:r>
            <a:endParaRPr lang="en-US" sz="4000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2438400" y="5735419"/>
            <a:ext cx="5562600" cy="95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lg" len="med"/>
            <a:tailEnd type="triangle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 flipV="1">
            <a:off x="2438400" y="1553944"/>
            <a:ext cx="0" cy="4191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lg" len="med"/>
            <a:tailEnd type="triangle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284091" y="5754469"/>
            <a:ext cx="1871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Teaching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1060847" y="3541097"/>
            <a:ext cx="18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/>
              <a:t>Research</a:t>
            </a:r>
            <a:endParaRPr lang="en-US" sz="3600"/>
          </a:p>
        </p:txBody>
      </p:sp>
      <p:sp>
        <p:nvSpPr>
          <p:cNvPr id="12" name="Oval 11"/>
          <p:cNvSpPr/>
          <p:nvPr/>
        </p:nvSpPr>
        <p:spPr bwMode="auto">
          <a:xfrm>
            <a:off x="7391400" y="5059144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324600"/>
            <a:ext cx="4982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are the </a:t>
            </a:r>
            <a:r>
              <a:rPr lang="en-US" sz="2800" smtClean="0"/>
              <a:t>job responsibilities?</a:t>
            </a:r>
            <a:endParaRPr lang="en-US" sz="2800"/>
          </a:p>
        </p:txBody>
      </p:sp>
      <p:sp>
        <p:nvSpPr>
          <p:cNvPr id="15" name="Oval 14"/>
          <p:cNvSpPr/>
          <p:nvPr/>
        </p:nvSpPr>
        <p:spPr bwMode="auto">
          <a:xfrm>
            <a:off x="4762500" y="3211978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587406" y="1958072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657600" y="2497931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5867400" y="3970406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63606" y="1543496"/>
            <a:ext cx="2122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Medical School</a:t>
            </a:r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810000" y="2123152"/>
            <a:ext cx="3297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5 Research Intensive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886324" y="2778204"/>
            <a:ext cx="1331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 R1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572375" y="4645878"/>
            <a:ext cx="13063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Teaching</a:t>
            </a:r>
          </a:p>
          <a:p>
            <a:r>
              <a:rPr lang="en-US" dirty="0" smtClean="0"/>
              <a:t>Intensive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019800" y="3560117"/>
            <a:ext cx="1848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Small Private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63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" y="152400"/>
            <a:ext cx="8839199" cy="1143000"/>
          </a:xfrm>
        </p:spPr>
        <p:txBody>
          <a:bodyPr/>
          <a:lstStyle/>
          <a:p>
            <a:r>
              <a:rPr lang="en-US" sz="4000" dirty="0" smtClean="0"/>
              <a:t>Desired Qualifications Differ </a:t>
            </a:r>
            <a:r>
              <a:rPr lang="en-US" sz="4000" smtClean="0"/>
              <a:t>Among Institutions</a:t>
            </a:r>
            <a:endParaRPr lang="en-US" sz="40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905000"/>
            <a:ext cx="4267200" cy="44958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>
                <a:solidFill>
                  <a:srgbClr val="FFFF00"/>
                </a:solidFill>
              </a:rPr>
              <a:t>Teaching Intensive</a:t>
            </a:r>
          </a:p>
          <a:p>
            <a:endParaRPr lang="en-US" dirty="0"/>
          </a:p>
          <a:p>
            <a:r>
              <a:rPr lang="en-US" dirty="0" smtClean="0"/>
              <a:t>How many classes have you taught?</a:t>
            </a:r>
          </a:p>
          <a:p>
            <a:r>
              <a:rPr lang="en-US" dirty="0" smtClean="0"/>
              <a:t>Can you lead student projects?</a:t>
            </a:r>
          </a:p>
          <a:p>
            <a:r>
              <a:rPr lang="en-US" dirty="0" smtClean="0"/>
              <a:t>Are you really a researcher who can’t get another job?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8686" y="1905000"/>
            <a:ext cx="4252913" cy="47244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>
                <a:solidFill>
                  <a:srgbClr val="FFFF00"/>
                </a:solidFill>
              </a:rPr>
              <a:t>Research Intensive</a:t>
            </a:r>
          </a:p>
          <a:p>
            <a:endParaRPr lang="en-US" dirty="0"/>
          </a:p>
          <a:p>
            <a:r>
              <a:rPr lang="en-US" dirty="0" smtClean="0"/>
              <a:t>What kinds of scientific papers have you published?</a:t>
            </a:r>
          </a:p>
          <a:p>
            <a:r>
              <a:rPr lang="en-US" dirty="0" smtClean="0"/>
              <a:t>What research grants will you submit?</a:t>
            </a:r>
          </a:p>
          <a:p>
            <a:r>
              <a:rPr lang="en-US" dirty="0" smtClean="0"/>
              <a:t>How will you contribute to training/center grants?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1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_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20430</TotalTime>
  <Words>728</Words>
  <Application>Microsoft Macintosh PowerPoint</Application>
  <PresentationFormat>On-screen Show (4:3)</PresentationFormat>
  <Paragraphs>172</Paragraphs>
  <Slides>22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ＭＳ Ｐゴシック</vt:lpstr>
      <vt:lpstr>Times</vt:lpstr>
      <vt:lpstr>cu_template</vt:lpstr>
      <vt:lpstr>Finding Your Faculty Job</vt:lpstr>
      <vt:lpstr>Online Resources</vt:lpstr>
      <vt:lpstr>Think about yourself</vt:lpstr>
      <vt:lpstr>Think about the people evaluating your application</vt:lpstr>
      <vt:lpstr>A Faculty Search is a Year Long Project</vt:lpstr>
      <vt:lpstr>Costs of Hiring a Faculty Member</vt:lpstr>
      <vt:lpstr>Options for Workshop</vt:lpstr>
      <vt:lpstr>Faculty Positions:  Where do you fit?</vt:lpstr>
      <vt:lpstr>Desired Qualifications Differ Among Institutions</vt:lpstr>
      <vt:lpstr>Your CV</vt:lpstr>
      <vt:lpstr>Example CV</vt:lpstr>
      <vt:lpstr>Research Statement</vt:lpstr>
      <vt:lpstr>Research Statement</vt:lpstr>
      <vt:lpstr>Teaching Statement</vt:lpstr>
      <vt:lpstr>The Interview</vt:lpstr>
      <vt:lpstr>A Job Interview is a Lot of Work for Faculty</vt:lpstr>
      <vt:lpstr>Research Seminar</vt:lpstr>
      <vt:lpstr>“Chalk Talk” Common at Research Intensive Programs</vt:lpstr>
      <vt:lpstr>Questions you need to ask during the interview</vt:lpstr>
      <vt:lpstr>Interview The Good and the Bad</vt:lpstr>
      <vt:lpstr>Negotiating Your Package</vt:lpstr>
      <vt:lpstr>Hernandez Research Group</vt:lpstr>
    </vt:vector>
  </TitlesOfParts>
  <Company>Case Western Reserve University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Microstructural Flaws in Bone Associated with Bone Remodeling</dc:title>
  <dc:creator>Christopher Hernandez</dc:creator>
  <cp:lastModifiedBy>Christopher Hernandez</cp:lastModifiedBy>
  <cp:revision>1570</cp:revision>
  <cp:lastPrinted>2016-04-30T17:07:02Z</cp:lastPrinted>
  <dcterms:created xsi:type="dcterms:W3CDTF">2013-01-15T11:10:29Z</dcterms:created>
  <dcterms:modified xsi:type="dcterms:W3CDTF">2016-11-03T12:46:40Z</dcterms:modified>
</cp:coreProperties>
</file>